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3" r:id="rId4"/>
    <p:sldId id="277" r:id="rId5"/>
    <p:sldId id="274" r:id="rId6"/>
    <p:sldId id="275" r:id="rId7"/>
    <p:sldId id="276" r:id="rId8"/>
    <p:sldId id="280" r:id="rId9"/>
    <p:sldId id="278" r:id="rId10"/>
    <p:sldId id="259" r:id="rId11"/>
    <p:sldId id="279" r:id="rId12"/>
  </p:sldIdLst>
  <p:sldSz cx="18288000" cy="10287000"/>
  <p:notesSz cx="6858000" cy="9144000"/>
  <p:embeddedFontLst>
    <p:embeddedFont>
      <p:font typeface="Fira Sans Light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ira Sans Bold" panose="020B0604020202020204" charset="0"/>
      <p:regular r:id="rId19"/>
    </p:embeddedFont>
    <p:embeddedFont>
      <p:font typeface="Fira Sans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81"/>
    <a:srgbClr val="00465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18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43632-FE38-414E-A4E2-1255EB56EEB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CB82A-6C49-450A-97A5-C00741C2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CB82A-6C49-450A-97A5-C00741C214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9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CB82A-6C49-450A-97A5-C00741C214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6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2779" y="491362"/>
            <a:ext cx="12709070" cy="431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800" dirty="0" smtClean="0">
                <a:solidFill>
                  <a:srgbClr val="000000"/>
                </a:solidFill>
                <a:latin typeface="Fira Sans Bold"/>
              </a:rPr>
              <a:t>ПРОГРАММНОЕ СРЕДСТВО ПОД ОПЕРАЦИОННУЮ СИСТЕМУ </a:t>
            </a:r>
            <a:r>
              <a:rPr lang="en-US" sz="4800" dirty="0" smtClean="0">
                <a:solidFill>
                  <a:srgbClr val="000000"/>
                </a:solidFill>
                <a:latin typeface="Fira Sans Bold"/>
              </a:rPr>
              <a:t>ANDROID </a:t>
            </a:r>
            <a:r>
              <a:rPr lang="ru-RU" sz="4800" dirty="0" smtClean="0">
                <a:solidFill>
                  <a:srgbClr val="000000"/>
                </a:solidFill>
                <a:latin typeface="Fira Sans Bold"/>
              </a:rPr>
              <a:t>ДЛЯ ПЕРЕСЫЛКИ ИНФОРМАЦИИ В РЕЖИМЕ РЕАЛЬНОГО ВРЕМЕНИ </a:t>
            </a:r>
            <a:endParaRPr lang="en-US" sz="4800" dirty="0">
              <a:solidFill>
                <a:srgbClr val="000000"/>
              </a:solidFill>
              <a:latin typeface="Fira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33400" y="9187214"/>
            <a:ext cx="4212844" cy="586200"/>
            <a:chOff x="0" y="0"/>
            <a:chExt cx="5617125" cy="781600"/>
          </a:xfrm>
        </p:grpSpPr>
        <p:sp>
          <p:nvSpPr>
            <p:cNvPr id="14" name="TextBox 14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ru-RU" sz="2400" dirty="0" smtClean="0">
                  <a:solidFill>
                    <a:srgbClr val="000000"/>
                  </a:solidFill>
                  <a:latin typeface="Fira Sans Medium"/>
                </a:rPr>
                <a:t>КАФЕДРА ПИКС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Прямоугольник 16"/>
          <p:cNvSpPr/>
          <p:nvPr/>
        </p:nvSpPr>
        <p:spPr>
          <a:xfrm>
            <a:off x="520029" y="5600700"/>
            <a:ext cx="79031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latin typeface="Fira Sans Bold" panose="020B0604020202020204" charset="0"/>
              </a:rPr>
              <a:t>Выполнил студент группы 083871</a:t>
            </a:r>
          </a:p>
          <a:p>
            <a:r>
              <a:rPr lang="ru-RU" sz="3600" dirty="0" smtClean="0">
                <a:solidFill>
                  <a:srgbClr val="00B050"/>
                </a:solidFill>
                <a:latin typeface="Fira Sans Bold" panose="020B0604020202020204" charset="0"/>
              </a:rPr>
              <a:t>ЕЛЕНЕВИЧ Дмитрий Александрович</a:t>
            </a:r>
            <a:endParaRPr lang="en-US" sz="3600" dirty="0">
              <a:solidFill>
                <a:srgbClr val="00B050"/>
              </a:solidFill>
              <a:latin typeface="Fira Sans Bold" panose="020B060402020202020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03987" y="7139673"/>
            <a:ext cx="110866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latin typeface="Fira Sans Bold" panose="020B0604020202020204" charset="0"/>
              </a:rPr>
              <a:t>Научный руководитель – старший преподаватель</a:t>
            </a:r>
          </a:p>
          <a:p>
            <a:r>
              <a:rPr lang="ru-RU" sz="3600" dirty="0" smtClean="0">
                <a:latin typeface="Fira Sans Bold" panose="020B0604020202020204" charset="0"/>
              </a:rPr>
              <a:t>кафедры ПИКС </a:t>
            </a:r>
            <a:r>
              <a:rPr lang="ru-RU" sz="3600" dirty="0" smtClean="0">
                <a:solidFill>
                  <a:srgbClr val="00B050"/>
                </a:solidFill>
                <a:latin typeface="Fira Sans Bold" panose="020B0604020202020204" charset="0"/>
              </a:rPr>
              <a:t>ПИСАРЧИК Андрей Юрьевич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028700" y="1028700"/>
            <a:ext cx="68961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ru-RU" sz="8499" spc="-84" dirty="0" smtClean="0">
                <a:solidFill>
                  <a:srgbClr val="004651"/>
                </a:solidFill>
                <a:latin typeface="Fira Sans Medium"/>
              </a:rPr>
              <a:t>ЗАКЛЮЧЕНИЕ</a:t>
            </a:r>
            <a:endParaRPr lang="en-US" sz="8499" spc="-84" dirty="0">
              <a:solidFill>
                <a:srgbClr val="004651"/>
              </a:solidFill>
              <a:latin typeface="Fira Sans Medium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3243939" y="-956153"/>
            <a:ext cx="2481390" cy="2148895"/>
            <a:chOff x="0" y="0"/>
            <a:chExt cx="3619627" cy="31346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31" name="Прямоугольник 30"/>
          <p:cNvSpPr/>
          <p:nvPr/>
        </p:nvSpPr>
        <p:spPr>
          <a:xfrm>
            <a:off x="1028700" y="2667905"/>
            <a:ext cx="133731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 smtClean="0">
                <a:latin typeface="Fira Sans Bold" panose="020B0604020202020204" charset="0"/>
              </a:rPr>
              <a:t>Реализовано программное средство под операционную </a:t>
            </a:r>
          </a:p>
          <a:p>
            <a:pPr algn="just"/>
            <a:r>
              <a:rPr lang="ru-RU" sz="3200" dirty="0" smtClean="0">
                <a:latin typeface="Fira Sans Bold" panose="020B0604020202020204" charset="0"/>
              </a:rPr>
              <a:t>систему </a:t>
            </a:r>
            <a:r>
              <a:rPr lang="en-US" sz="3200" dirty="0" smtClean="0">
                <a:latin typeface="Fira Sans Bold" panose="020B0604020202020204" charset="0"/>
              </a:rPr>
              <a:t>Android </a:t>
            </a:r>
            <a:r>
              <a:rPr lang="ru-RU" sz="3200" dirty="0" smtClean="0">
                <a:latin typeface="Fira Sans Bold" panose="020B0604020202020204" charset="0"/>
              </a:rPr>
              <a:t>для пересылки информации в режиме </a:t>
            </a:r>
          </a:p>
          <a:p>
            <a:pPr algn="just"/>
            <a:r>
              <a:rPr lang="ru-RU" sz="3200" dirty="0" smtClean="0">
                <a:latin typeface="Fira Sans Bold" panose="020B0604020202020204" charset="0"/>
              </a:rPr>
              <a:t>реального времени которое позволит организовать </a:t>
            </a:r>
          </a:p>
          <a:p>
            <a:pPr algn="just"/>
            <a:r>
              <a:rPr lang="ru-RU" sz="3200" dirty="0" smtClean="0">
                <a:latin typeface="Fira Sans Bold" panose="020B0604020202020204" charset="0"/>
              </a:rPr>
              <a:t>моментальный обмен информаций между пользователями</a:t>
            </a:r>
          </a:p>
        </p:txBody>
      </p:sp>
      <p:sp>
        <p:nvSpPr>
          <p:cNvPr id="32" name="TextBox 10"/>
          <p:cNvSpPr txBox="1"/>
          <p:nvPr/>
        </p:nvSpPr>
        <p:spPr>
          <a:xfrm>
            <a:off x="779556" y="4978412"/>
            <a:ext cx="14820900" cy="3500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>
              <a:lnSpc>
                <a:spcPts val="3919"/>
              </a:lnSpc>
            </a:pPr>
            <a:r>
              <a:rPr lang="ru-RU" sz="2800" b="1" dirty="0" smtClean="0">
                <a:solidFill>
                  <a:srgbClr val="004651"/>
                </a:solidFill>
                <a:latin typeface="Fira Sans Light"/>
              </a:rPr>
              <a:t>Внедрения программного средства приведет к тому что пользователи получат</a:t>
            </a:r>
            <a:r>
              <a:rPr lang="en-US" sz="2800" b="1" dirty="0" smtClean="0">
                <a:solidFill>
                  <a:srgbClr val="004651"/>
                </a:solidFill>
                <a:latin typeface="Fira Sans Light"/>
              </a:rPr>
              <a:t>:</a:t>
            </a:r>
            <a:endParaRPr lang="ru-RU" sz="2799" b="1" dirty="0" smtClean="0">
              <a:solidFill>
                <a:srgbClr val="004651"/>
              </a:solidFill>
              <a:latin typeface="Fira Sans Light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ru-RU" sz="2799" dirty="0" smtClean="0">
                <a:latin typeface="Fira Sans Light"/>
              </a:rPr>
              <a:t>Высокую защиту данных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ru-RU" sz="2799" dirty="0" smtClean="0">
                <a:latin typeface="Fira Sans Light"/>
              </a:rPr>
              <a:t>Простое в использование программное средство без лишних функции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ru-RU" sz="2799" dirty="0" smtClean="0">
                <a:latin typeface="Fira Sans Light"/>
              </a:rPr>
              <a:t>Отсутствие какой либо рекламы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endParaRPr lang="ru-RU" sz="2799" dirty="0">
              <a:latin typeface="Fira Sans Light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endParaRPr lang="en-US" sz="2799" b="1" dirty="0" smtClean="0">
              <a:solidFill>
                <a:srgbClr val="F4F4F4"/>
              </a:solidFill>
              <a:latin typeface="Fira Sans Light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endParaRPr lang="en-US" sz="2799" dirty="0">
              <a:solidFill>
                <a:srgbClr val="F4F4F4"/>
              </a:solidFill>
              <a:latin typeface="Fira Sans Light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089763" y="7200900"/>
            <a:ext cx="133731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solidFill>
                  <a:srgbClr val="00A181"/>
                </a:solidFill>
                <a:latin typeface="Fira Sans Bold" panose="020B0604020202020204" charset="0"/>
              </a:rPr>
              <a:t>Проведение технико-экономического обоснования разработки программного средства показало что окупаемость затрачиваемых инвестиций наступит на второй год и составит </a:t>
            </a:r>
            <a:r>
              <a:rPr lang="ru-RU" sz="2800" u="sng" dirty="0" smtClean="0">
                <a:solidFill>
                  <a:srgbClr val="00A181"/>
                </a:solidFill>
                <a:latin typeface="Fira Sans Bold" panose="020B0604020202020204" charset="0"/>
              </a:rPr>
              <a:t>182.8% </a:t>
            </a:r>
            <a:r>
              <a:rPr lang="ru-RU" sz="2800" dirty="0" smtClean="0">
                <a:solidFill>
                  <a:srgbClr val="00A181"/>
                </a:solidFill>
                <a:latin typeface="Fira Sans Bold" panose="020B0604020202020204" charset="0"/>
              </a:rPr>
              <a:t>что говорит о том что работа является экономически эффективной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3552" y="765802"/>
            <a:ext cx="12709070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8000" dirty="0" smtClean="0">
                <a:solidFill>
                  <a:srgbClr val="002060"/>
                </a:solidFill>
                <a:latin typeface="Fira Sans Bold"/>
              </a:rPr>
              <a:t>СПАСИБО </a:t>
            </a:r>
          </a:p>
          <a:p>
            <a:pPr algn="ctr">
              <a:lnSpc>
                <a:spcPct val="150000"/>
              </a:lnSpc>
            </a:pPr>
            <a:r>
              <a:rPr lang="ru-RU" sz="8000" dirty="0" smtClean="0">
                <a:solidFill>
                  <a:srgbClr val="002060"/>
                </a:solidFill>
                <a:latin typeface="Fira Sans Bold"/>
              </a:rPr>
              <a:t>ЗА ВНИМАНИЕ!</a:t>
            </a:r>
            <a:endParaRPr lang="en-US" sz="8000" dirty="0">
              <a:solidFill>
                <a:srgbClr val="002060"/>
              </a:solidFill>
              <a:latin typeface="Fira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122944" y="5882826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33400" y="9187214"/>
            <a:ext cx="6096000" cy="586200"/>
            <a:chOff x="0" y="0"/>
            <a:chExt cx="8128000" cy="781600"/>
          </a:xfrm>
        </p:grpSpPr>
        <p:sp>
          <p:nvSpPr>
            <p:cNvPr id="14" name="TextBox 14"/>
            <p:cNvSpPr txBox="1"/>
            <p:nvPr/>
          </p:nvSpPr>
          <p:spPr>
            <a:xfrm>
              <a:off x="1293956" y="104415"/>
              <a:ext cx="6834044" cy="544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ru-RU" sz="2400" dirty="0" smtClean="0">
                  <a:solidFill>
                    <a:srgbClr val="000000"/>
                  </a:solidFill>
                  <a:latin typeface="Fira Sans Medium"/>
                </a:rPr>
                <a:t>ЕЛЕНЕВИЧ ДМИТРИЙ, гр. 083871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Прямоугольник 16"/>
          <p:cNvSpPr/>
          <p:nvPr/>
        </p:nvSpPr>
        <p:spPr>
          <a:xfrm>
            <a:off x="672429" y="6830837"/>
            <a:ext cx="58176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4651"/>
                </a:solidFill>
                <a:latin typeface="Fira Sans Bold" panose="020B0604020202020204" charset="0"/>
              </a:rPr>
              <a:t>Telegram</a:t>
            </a:r>
            <a:r>
              <a:rPr lang="en-US" sz="3600" dirty="0">
                <a:solidFill>
                  <a:srgbClr val="004651"/>
                </a:solidFill>
                <a:latin typeface="Fira Sans Bold" panose="020B0604020202020204" charset="0"/>
              </a:rPr>
              <a:t>: </a:t>
            </a:r>
            <a:r>
              <a:rPr lang="en-US" sz="3600" dirty="0">
                <a:latin typeface="Fira Sans Bold" panose="020B0604020202020204" charset="0"/>
              </a:rPr>
              <a:t>@</a:t>
            </a:r>
            <a:r>
              <a:rPr lang="en-US" sz="3600" dirty="0" err="1" smtClean="0">
                <a:latin typeface="Fira Sans Bold" panose="020B0604020202020204" charset="0"/>
              </a:rPr>
              <a:t>elenevich_net</a:t>
            </a:r>
            <a:endParaRPr lang="ru-RU" sz="3600" dirty="0" smtClean="0">
              <a:latin typeface="Fira Sans Bold" panose="020B0604020202020204" charset="0"/>
            </a:endParaRPr>
          </a:p>
          <a:p>
            <a:endParaRPr lang="en-US" sz="3600" dirty="0">
              <a:solidFill>
                <a:srgbClr val="00B050"/>
              </a:solidFill>
              <a:latin typeface="Fira Sans Bold" panose="020B060402020202020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72429" y="5753100"/>
            <a:ext cx="614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4651"/>
                </a:solidFill>
                <a:latin typeface="Fira Sans Bold" panose="020B0604020202020204" charset="0"/>
              </a:rPr>
              <a:t>Email: </a:t>
            </a:r>
            <a:r>
              <a:rPr lang="en-US" sz="3600" dirty="0" smtClean="0">
                <a:latin typeface="Fira Sans Bold" panose="020B0604020202020204" charset="0"/>
              </a:rPr>
              <a:t>dima.icigo8gmail.com</a:t>
            </a:r>
            <a:endParaRPr lang="ru-RU" sz="3600" dirty="0" smtClean="0">
              <a:latin typeface="Fira Sans Bold" panose="020B0604020202020204" charset="0"/>
            </a:endParaRPr>
          </a:p>
          <a:p>
            <a:endParaRPr lang="en-US" sz="3600" dirty="0">
              <a:solidFill>
                <a:srgbClr val="00B050"/>
              </a:solidFill>
              <a:latin typeface="Fira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7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85800" y="1577405"/>
            <a:ext cx="89916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ru-RU" sz="5400" spc="-84" dirty="0" smtClean="0">
                <a:solidFill>
                  <a:srgbClr val="F4F4F4"/>
                </a:solidFill>
                <a:latin typeface="Fira Sans Medium"/>
              </a:rPr>
              <a:t>ЦЕЛЬ ДИПЛОМНОЙ РАБОТЫ</a:t>
            </a:r>
            <a:endParaRPr lang="en-US" sz="5400" spc="-84" dirty="0">
              <a:solidFill>
                <a:srgbClr val="F4F4F4"/>
              </a:solidFill>
              <a:latin typeface="Fira Sa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63200" y="3118430"/>
            <a:ext cx="738176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ru-RU" sz="2799" dirty="0" smtClean="0">
                <a:solidFill>
                  <a:srgbClr val="F4F4F4"/>
                </a:solidFill>
                <a:latin typeface="Fira Sans Light"/>
              </a:rPr>
              <a:t>Выполнить обзор и анализ предметной области, существующих аналогов</a:t>
            </a:r>
            <a:endParaRPr lang="en-US" sz="2799" dirty="0">
              <a:solidFill>
                <a:srgbClr val="F4F4F4"/>
              </a:solidFill>
              <a:latin typeface="Fira Sans Light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3006551" y="1577405"/>
            <a:ext cx="2757213" cy="116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ru-RU" sz="5400" spc="-84" dirty="0" smtClean="0">
                <a:solidFill>
                  <a:srgbClr val="F4F4F4"/>
                </a:solidFill>
                <a:latin typeface="Fira Sans Medium"/>
              </a:rPr>
              <a:t>ЗАДАЧИ</a:t>
            </a:r>
            <a:endParaRPr lang="en-US" sz="6000" spc="-84" dirty="0">
              <a:solidFill>
                <a:srgbClr val="F4F4F4"/>
              </a:solidFill>
              <a:latin typeface="Fira Sans Medium"/>
            </a:endParaRPr>
          </a:p>
        </p:txBody>
      </p:sp>
      <p:sp>
        <p:nvSpPr>
          <p:cNvPr id="24" name="TextBox 10"/>
          <p:cNvSpPr txBox="1"/>
          <p:nvPr/>
        </p:nvSpPr>
        <p:spPr>
          <a:xfrm>
            <a:off x="10363200" y="4324637"/>
            <a:ext cx="7381764" cy="1470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ru-RU" sz="2799" dirty="0" smtClean="0">
                <a:solidFill>
                  <a:srgbClr val="F4F4F4"/>
                </a:solidFill>
                <a:latin typeface="Fira Sans Light"/>
              </a:rPr>
              <a:t>Произвести моделирование предметной области и разработать требования к программному средству</a:t>
            </a:r>
            <a:endParaRPr lang="en-US" sz="2799" dirty="0">
              <a:solidFill>
                <a:srgbClr val="F4F4F4"/>
              </a:solidFill>
              <a:latin typeface="Fira Sans Light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10363200" y="5985019"/>
            <a:ext cx="738176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ru-RU" sz="2799" dirty="0" smtClean="0">
                <a:solidFill>
                  <a:srgbClr val="F4F4F4"/>
                </a:solidFill>
                <a:latin typeface="Fira Sans Light"/>
              </a:rPr>
              <a:t>Спроектировать</a:t>
            </a:r>
            <a:r>
              <a:rPr lang="en-US" sz="2799" dirty="0" smtClean="0">
                <a:solidFill>
                  <a:srgbClr val="F4F4F4"/>
                </a:solidFill>
                <a:latin typeface="Fira Sans Light"/>
              </a:rPr>
              <a:t>, </a:t>
            </a:r>
            <a:r>
              <a:rPr lang="ru-RU" sz="2799" dirty="0" smtClean="0">
                <a:solidFill>
                  <a:srgbClr val="F4F4F4"/>
                </a:solidFill>
                <a:latin typeface="Fira Sans Light"/>
              </a:rPr>
              <a:t>разработать и протестировать программное средство</a:t>
            </a:r>
            <a:endParaRPr lang="en-US" sz="2799" dirty="0">
              <a:solidFill>
                <a:srgbClr val="F4F4F4"/>
              </a:solidFill>
              <a:latin typeface="Fira Sans Light"/>
            </a:endParaRPr>
          </a:p>
        </p:txBody>
      </p:sp>
      <p:sp>
        <p:nvSpPr>
          <p:cNvPr id="26" name="TextBox 10"/>
          <p:cNvSpPr txBox="1"/>
          <p:nvPr/>
        </p:nvSpPr>
        <p:spPr>
          <a:xfrm>
            <a:off x="10363200" y="7191226"/>
            <a:ext cx="738176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ru-RU" sz="2799" dirty="0" smtClean="0">
                <a:solidFill>
                  <a:srgbClr val="F4F4F4"/>
                </a:solidFill>
                <a:latin typeface="Fira Sans Light"/>
              </a:rPr>
              <a:t>Провести технико-экономическое обоснование предметной области</a:t>
            </a:r>
            <a:endParaRPr lang="en-US" sz="2799" dirty="0">
              <a:solidFill>
                <a:srgbClr val="F4F4F4"/>
              </a:solidFill>
              <a:latin typeface="Fira Sans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448305" y="6320499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35707" y="3428646"/>
            <a:ext cx="7651093" cy="4229454"/>
            <a:chOff x="0" y="-47625"/>
            <a:chExt cx="3679151" cy="17233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79151" cy="1675728"/>
            </a:xfrm>
            <a:custGeom>
              <a:avLst/>
              <a:gdLst/>
              <a:ahLst/>
              <a:cxnLst/>
              <a:rect l="l" t="t" r="r" b="b"/>
              <a:pathLst>
                <a:path w="3679151" h="1675728">
                  <a:moveTo>
                    <a:pt x="47625" y="0"/>
                  </a:moveTo>
                  <a:lnTo>
                    <a:pt x="3631526" y="0"/>
                  </a:lnTo>
                  <a:cubicBezTo>
                    <a:pt x="3657828" y="0"/>
                    <a:pt x="3679151" y="21322"/>
                    <a:pt x="3679151" y="47625"/>
                  </a:cubicBezTo>
                  <a:lnTo>
                    <a:pt x="3679151" y="1628103"/>
                  </a:lnTo>
                  <a:cubicBezTo>
                    <a:pt x="3679151" y="1654406"/>
                    <a:pt x="3657828" y="1675728"/>
                    <a:pt x="3631526" y="1675728"/>
                  </a:cubicBezTo>
                  <a:lnTo>
                    <a:pt x="47625" y="1675728"/>
                  </a:lnTo>
                  <a:cubicBezTo>
                    <a:pt x="21322" y="1675728"/>
                    <a:pt x="0" y="1654406"/>
                    <a:pt x="0" y="1628103"/>
                  </a:cubicBezTo>
                  <a:lnTo>
                    <a:pt x="0" y="47625"/>
                  </a:lnTo>
                  <a:cubicBezTo>
                    <a:pt x="0" y="21322"/>
                    <a:pt x="21322" y="0"/>
                    <a:pt x="4762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679150" cy="1723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/>
              <a:r>
                <a:rPr lang="ru-RU" sz="4000" dirty="0" smtClean="0">
                  <a:solidFill>
                    <a:srgbClr val="000000"/>
                  </a:solidFill>
                  <a:latin typeface="Fira Sans Light"/>
                </a:rPr>
                <a:t>Разработать программное средство для пересылки информации в режиме реального времени под операционную систему </a:t>
              </a:r>
              <a:r>
                <a:rPr lang="en-US" sz="4000" dirty="0" smtClean="0">
                  <a:solidFill>
                    <a:srgbClr val="000000"/>
                  </a:solidFill>
                  <a:latin typeface="Fira Sans Light"/>
                </a:rPr>
                <a:t>Android </a:t>
              </a:r>
              <a:endParaRPr lang="en-US" sz="4000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09600" y="361280"/>
            <a:ext cx="8991600" cy="2364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ru-RU" sz="5400" spc="-84" dirty="0" smtClean="0">
                <a:solidFill>
                  <a:srgbClr val="F4F4F4"/>
                </a:solidFill>
                <a:latin typeface="Fira Sans Medium"/>
              </a:rPr>
              <a:t>АНАЛОГИ 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ru-RU" sz="5400" spc="-84" dirty="0" smtClean="0">
                <a:solidFill>
                  <a:srgbClr val="F4F4F4"/>
                </a:solidFill>
                <a:latin typeface="Fira Sans Medium"/>
              </a:rPr>
              <a:t>ПРОГРАММНОГО СРЕДСТВА</a:t>
            </a:r>
            <a:endParaRPr lang="en-US" sz="5400" spc="-84" dirty="0">
              <a:solidFill>
                <a:srgbClr val="F4F4F4"/>
              </a:solidFill>
              <a:latin typeface="Fira Sa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91358" y="2615638"/>
            <a:ext cx="7381764" cy="7409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ct val="150000"/>
              </a:lnSpc>
              <a:buFont typeface="Arial"/>
              <a:buChar char="•"/>
            </a:pPr>
            <a:r>
              <a:rPr lang="ru-RU" sz="3200" dirty="0" smtClean="0">
                <a:solidFill>
                  <a:srgbClr val="F4F4F4"/>
                </a:solidFill>
                <a:latin typeface="Fira Sans Light"/>
              </a:rPr>
              <a:t>Простота использования</a:t>
            </a:r>
          </a:p>
          <a:p>
            <a:pPr marL="604519" lvl="1" indent="-302260">
              <a:lnSpc>
                <a:spcPct val="150000"/>
              </a:lnSpc>
              <a:buFont typeface="Arial"/>
              <a:buChar char="•"/>
            </a:pPr>
            <a:r>
              <a:rPr lang="ru-RU" sz="3200" dirty="0">
                <a:solidFill>
                  <a:srgbClr val="F4F4F4"/>
                </a:solidFill>
                <a:latin typeface="Fira Sans Light"/>
              </a:rPr>
              <a:t>Корректность работы </a:t>
            </a:r>
            <a:r>
              <a:rPr lang="ru-RU" sz="3200" dirty="0" smtClean="0">
                <a:solidFill>
                  <a:srgbClr val="F4F4F4"/>
                </a:solidFill>
                <a:latin typeface="Fira Sans Light"/>
              </a:rPr>
              <a:t>уведомлений</a:t>
            </a:r>
          </a:p>
          <a:p>
            <a:pPr marL="604519" lvl="1" indent="-302260">
              <a:lnSpc>
                <a:spcPct val="150000"/>
              </a:lnSpc>
              <a:buFont typeface="Arial"/>
              <a:buChar char="•"/>
            </a:pPr>
            <a:r>
              <a:rPr lang="ru-RU" sz="3200" dirty="0">
                <a:solidFill>
                  <a:srgbClr val="F4F4F4"/>
                </a:solidFill>
                <a:latin typeface="Fira Sans Light"/>
              </a:rPr>
              <a:t>Отправка сообщений в режиме реального времени</a:t>
            </a:r>
            <a:endParaRPr lang="en-US" sz="3200" dirty="0">
              <a:solidFill>
                <a:srgbClr val="F4F4F4"/>
              </a:solidFill>
              <a:latin typeface="Fira Sans Light"/>
            </a:endParaRPr>
          </a:p>
          <a:p>
            <a:pPr marL="604519" lvl="1" indent="-302260">
              <a:lnSpc>
                <a:spcPct val="150000"/>
              </a:lnSpc>
              <a:buFont typeface="Arial"/>
              <a:buChar char="•"/>
            </a:pPr>
            <a:r>
              <a:rPr lang="ru-RU" sz="3200" dirty="0">
                <a:solidFill>
                  <a:srgbClr val="F4F4F4"/>
                </a:solidFill>
                <a:latin typeface="Fira Sans Light"/>
              </a:rPr>
              <a:t>Логин и регистрация </a:t>
            </a:r>
            <a:endParaRPr lang="en-US" sz="3200" dirty="0">
              <a:solidFill>
                <a:srgbClr val="F4F4F4"/>
              </a:solidFill>
              <a:latin typeface="Fira Sans Light"/>
            </a:endParaRPr>
          </a:p>
          <a:p>
            <a:pPr marL="604519" lvl="1" indent="-302260">
              <a:lnSpc>
                <a:spcPct val="150000"/>
              </a:lnSpc>
              <a:buFont typeface="Arial"/>
              <a:buChar char="•"/>
            </a:pPr>
            <a:r>
              <a:rPr lang="ru-RU" sz="3200" dirty="0">
                <a:solidFill>
                  <a:srgbClr val="F4F4F4"/>
                </a:solidFill>
                <a:latin typeface="Fira Sans Light"/>
              </a:rPr>
              <a:t>Хранения истории сообщений  </a:t>
            </a:r>
            <a:endParaRPr lang="en-US" sz="3200" dirty="0">
              <a:solidFill>
                <a:srgbClr val="F4F4F4"/>
              </a:solidFill>
              <a:latin typeface="Fira Sans Light"/>
            </a:endParaRPr>
          </a:p>
          <a:p>
            <a:pPr marL="604519" lvl="1" indent="-302260">
              <a:lnSpc>
                <a:spcPct val="150000"/>
              </a:lnSpc>
              <a:buFont typeface="Arial"/>
              <a:buChar char="•"/>
            </a:pPr>
            <a:r>
              <a:rPr lang="ru-RU" sz="3200" dirty="0">
                <a:solidFill>
                  <a:srgbClr val="F4F4F4"/>
                </a:solidFill>
                <a:latin typeface="Fira Sans Light"/>
              </a:rPr>
              <a:t>Работа с </a:t>
            </a:r>
            <a:r>
              <a:rPr lang="ru-RU" sz="3200" dirty="0" smtClean="0">
                <a:solidFill>
                  <a:srgbClr val="F4F4F4"/>
                </a:solidFill>
                <a:latin typeface="Fira Sans Light"/>
              </a:rPr>
              <a:t>пользователями</a:t>
            </a:r>
          </a:p>
          <a:p>
            <a:pPr marL="604519" lvl="1" indent="-302260">
              <a:lnSpc>
                <a:spcPct val="150000"/>
              </a:lnSpc>
              <a:buFont typeface="Arial"/>
              <a:buChar char="•"/>
            </a:pPr>
            <a:r>
              <a:rPr lang="ru-RU" sz="3200" dirty="0" smtClean="0">
                <a:solidFill>
                  <a:srgbClr val="F4F4F4"/>
                </a:solidFill>
                <a:latin typeface="Fira Sans Light"/>
              </a:rPr>
              <a:t>Надежность хранения данных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endParaRPr lang="ru-RU" sz="2799" dirty="0">
              <a:solidFill>
                <a:srgbClr val="F4F4F4"/>
              </a:solidFill>
              <a:latin typeface="Fira Sans Light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endParaRPr lang="en-US" sz="2799" b="1" dirty="0" smtClean="0">
              <a:solidFill>
                <a:srgbClr val="F4F4F4"/>
              </a:solidFill>
              <a:latin typeface="Fira Sans Light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endParaRPr lang="en-US" sz="2799" dirty="0">
              <a:solidFill>
                <a:srgbClr val="F4F4F4"/>
              </a:solidFill>
              <a:latin typeface="Fira Sans Light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1049000" y="889694"/>
            <a:ext cx="6400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ru-RU" sz="4000" spc="-84" dirty="0" smtClean="0">
                <a:solidFill>
                  <a:srgbClr val="F4F4F4"/>
                </a:solidFill>
                <a:latin typeface="Fira Sans Medium"/>
              </a:rPr>
              <a:t>КРИТЕРИИ ДЛЯ СРАВНЕНИЯ</a:t>
            </a:r>
            <a:endParaRPr lang="en-US" sz="4400" spc="-84" dirty="0">
              <a:solidFill>
                <a:srgbClr val="F4F4F4"/>
              </a:solidFill>
              <a:latin typeface="Fira Sans Medium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448305" y="6320499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21344" y="4957511"/>
            <a:ext cx="8717893" cy="4467430"/>
            <a:chOff x="0" y="-47625"/>
            <a:chExt cx="3679151" cy="17233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79151" cy="1675728"/>
            </a:xfrm>
            <a:custGeom>
              <a:avLst/>
              <a:gdLst/>
              <a:ahLst/>
              <a:cxnLst/>
              <a:rect l="l" t="t" r="r" b="b"/>
              <a:pathLst>
                <a:path w="3679151" h="1675728">
                  <a:moveTo>
                    <a:pt x="47625" y="0"/>
                  </a:moveTo>
                  <a:lnTo>
                    <a:pt x="3631526" y="0"/>
                  </a:lnTo>
                  <a:cubicBezTo>
                    <a:pt x="3657828" y="0"/>
                    <a:pt x="3679151" y="21322"/>
                    <a:pt x="3679151" y="47625"/>
                  </a:cubicBezTo>
                  <a:lnTo>
                    <a:pt x="3679151" y="1628103"/>
                  </a:lnTo>
                  <a:cubicBezTo>
                    <a:pt x="3679151" y="1654406"/>
                    <a:pt x="3657828" y="1675728"/>
                    <a:pt x="3631526" y="1675728"/>
                  </a:cubicBezTo>
                  <a:lnTo>
                    <a:pt x="47625" y="1675728"/>
                  </a:lnTo>
                  <a:cubicBezTo>
                    <a:pt x="21322" y="1675728"/>
                    <a:pt x="0" y="1654406"/>
                    <a:pt x="0" y="1628103"/>
                  </a:cubicBezTo>
                  <a:lnTo>
                    <a:pt x="0" y="47625"/>
                  </a:lnTo>
                  <a:cubicBezTo>
                    <a:pt x="0" y="21322"/>
                    <a:pt x="21322" y="0"/>
                    <a:pt x="4762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679150" cy="17233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/>
              <a:r>
                <a:rPr lang="ru-RU" sz="3200" dirty="0" smtClean="0">
                  <a:solidFill>
                    <a:srgbClr val="000000"/>
                  </a:solidFill>
                  <a:latin typeface="Fira Sans Light"/>
                </a:rPr>
                <a:t>Недостатки аналогов</a:t>
              </a:r>
              <a:r>
                <a:rPr lang="en-US" sz="3200" dirty="0" smtClean="0">
                  <a:solidFill>
                    <a:srgbClr val="000000"/>
                  </a:solidFill>
                  <a:latin typeface="Fira Sans Light"/>
                </a:rPr>
                <a:t>:</a:t>
              </a:r>
            </a:p>
            <a:p>
              <a:pPr marL="342900" indent="-342900" algn="just">
                <a:buFontTx/>
                <a:buChar char="-"/>
              </a:pPr>
              <a:r>
                <a:rPr lang="ru-RU" sz="3200" dirty="0" smtClean="0">
                  <a:solidFill>
                    <a:srgbClr val="000000"/>
                  </a:solidFill>
                  <a:latin typeface="Fira Sans Light"/>
                </a:rPr>
                <a:t>Наличие проблем с безопасностью данных</a:t>
              </a:r>
            </a:p>
            <a:p>
              <a:pPr marL="342900" indent="-342900" algn="just">
                <a:buFontTx/>
                <a:buChar char="-"/>
              </a:pPr>
              <a:r>
                <a:rPr lang="ru-RU" sz="3200" dirty="0" smtClean="0">
                  <a:solidFill>
                    <a:srgbClr val="000000"/>
                  </a:solidFill>
                  <a:latin typeface="Fira Sans Light"/>
                </a:rPr>
                <a:t>Наличие большого количества рекламы </a:t>
              </a:r>
            </a:p>
            <a:p>
              <a:pPr marL="342900" indent="-342900" algn="just">
                <a:buFontTx/>
                <a:buChar char="-"/>
              </a:pPr>
              <a:r>
                <a:rPr lang="ru-RU" sz="3200" dirty="0" smtClean="0">
                  <a:solidFill>
                    <a:srgbClr val="000000"/>
                  </a:solidFill>
                  <a:latin typeface="Fira Sans Light"/>
                </a:rPr>
                <a:t>Наличие рекламы</a:t>
              </a:r>
            </a:p>
            <a:p>
              <a:pPr marL="342900" indent="-342900" algn="just">
                <a:buFontTx/>
                <a:buChar char="-"/>
              </a:pPr>
              <a:r>
                <a:rPr lang="ru-RU" sz="3200" dirty="0" smtClean="0">
                  <a:solidFill>
                    <a:srgbClr val="000000"/>
                  </a:solidFill>
                  <a:latin typeface="Fira Sans Light"/>
                </a:rPr>
                <a:t>Некорректная работа уведомлений </a:t>
              </a:r>
            </a:p>
            <a:p>
              <a:pPr marL="342900" indent="-342900" algn="just">
                <a:buFontTx/>
                <a:buChar char="-"/>
              </a:pPr>
              <a:r>
                <a:rPr lang="ru-RU" sz="3200" dirty="0" smtClean="0">
                  <a:solidFill>
                    <a:srgbClr val="000000"/>
                  </a:solidFill>
                  <a:latin typeface="Fira Sans Light"/>
                </a:rPr>
                <a:t>Избыточный функционал</a:t>
              </a:r>
            </a:p>
            <a:p>
              <a:pPr marL="342900" indent="-342900" algn="just">
                <a:buFontTx/>
                <a:buChar char="-"/>
              </a:pPr>
              <a:r>
                <a:rPr lang="ru-RU" sz="3200" dirty="0" smtClean="0">
                  <a:solidFill>
                    <a:srgbClr val="000000"/>
                  </a:solidFill>
                  <a:latin typeface="Fira Sans Light"/>
                </a:rPr>
                <a:t>Отсутствие контроля качества контента</a:t>
              </a:r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57" y="2894520"/>
            <a:ext cx="3026756" cy="175063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713" y="3017978"/>
            <a:ext cx="2301007" cy="1438130"/>
          </a:xfrm>
          <a:prstGeom prst="rect">
            <a:avLst/>
          </a:prstGeom>
        </p:spPr>
      </p:pic>
      <p:pic>
        <p:nvPicPr>
          <p:cNvPr id="1034" name="Picture 10" descr="Файл:VK Compact Logo (2021-present).svg — Викицитатни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8" y="3190377"/>
            <a:ext cx="1179457" cy="11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1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533400" y="514681"/>
            <a:ext cx="12687300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ru-RU" sz="6000" spc="-60" dirty="0" smtClean="0">
                <a:solidFill>
                  <a:srgbClr val="000000"/>
                </a:solidFill>
                <a:latin typeface="Fira Sans Medium"/>
              </a:rPr>
              <a:t>КОНЦЕПТУАЛЬНАЯ МОДЕЛЬ</a:t>
            </a:r>
            <a:endParaRPr lang="en-US" sz="6000" spc="-60" dirty="0">
              <a:solidFill>
                <a:srgbClr val="000000"/>
              </a:solidFill>
              <a:latin typeface="Fira Sans Medium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64971"/>
            <a:ext cx="13563600" cy="73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762000" y="468514"/>
            <a:ext cx="126873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ru-RU" sz="6000" spc="-60" dirty="0" smtClean="0">
                <a:solidFill>
                  <a:srgbClr val="000000"/>
                </a:solidFill>
                <a:latin typeface="Fira Sans Medium"/>
              </a:rPr>
              <a:t>МОДЕЛИ ПРЕДСТВАЛЕНИЯ ПРОГРАММНОГО СРЕДТСВА </a:t>
            </a:r>
            <a:endParaRPr lang="en-US" sz="6000" spc="-60" dirty="0">
              <a:solidFill>
                <a:srgbClr val="000000"/>
              </a:solidFill>
              <a:latin typeface="Fira Sans Medium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63" name="Рисунок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781300"/>
            <a:ext cx="3276600" cy="7255106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300" y="2659293"/>
            <a:ext cx="3417373" cy="7072313"/>
          </a:xfrm>
          <a:prstGeom prst="rect">
            <a:avLst/>
          </a:prstGeom>
        </p:spPr>
      </p:pic>
      <p:sp>
        <p:nvSpPr>
          <p:cNvPr id="65" name="TextBox 6"/>
          <p:cNvSpPr txBox="1"/>
          <p:nvPr/>
        </p:nvSpPr>
        <p:spPr>
          <a:xfrm>
            <a:off x="-19050" y="2659293"/>
            <a:ext cx="4800600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ru-RU" sz="2800" spc="-84" dirty="0" smtClean="0">
                <a:solidFill>
                  <a:srgbClr val="004651"/>
                </a:solidFill>
                <a:latin typeface="Fira Sans Medium"/>
              </a:rPr>
              <a:t>Диаграмма основного процесса</a:t>
            </a:r>
            <a:r>
              <a:rPr lang="ru-RU" sz="2800" spc="-84" dirty="0">
                <a:solidFill>
                  <a:srgbClr val="004651"/>
                </a:solidFill>
                <a:latin typeface="Fira Sans Medium"/>
              </a:rPr>
              <a:t> </a:t>
            </a:r>
            <a:r>
              <a:rPr lang="ru-RU" sz="2800" spc="-84" dirty="0" smtClean="0">
                <a:solidFill>
                  <a:srgbClr val="004651"/>
                </a:solidFill>
                <a:latin typeface="Fira Sans Medium"/>
              </a:rPr>
              <a:t>работы пользователя</a:t>
            </a:r>
            <a:endParaRPr lang="en-US" sz="3200" spc="-84" dirty="0">
              <a:solidFill>
                <a:srgbClr val="004651"/>
              </a:solidFill>
              <a:latin typeface="Fira Sans Medium"/>
            </a:endParaRPr>
          </a:p>
        </p:txBody>
      </p:sp>
      <p:sp>
        <p:nvSpPr>
          <p:cNvPr id="66" name="TextBox 6"/>
          <p:cNvSpPr txBox="1"/>
          <p:nvPr/>
        </p:nvSpPr>
        <p:spPr>
          <a:xfrm>
            <a:off x="8928879" y="2659293"/>
            <a:ext cx="3668741" cy="1226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ru-RU" sz="2800" spc="-84" dirty="0" smtClean="0">
                <a:solidFill>
                  <a:srgbClr val="004651"/>
                </a:solidFill>
                <a:latin typeface="Fira Sans Medium"/>
              </a:rPr>
              <a:t>Диаграмма процесса связи с сервером</a:t>
            </a:r>
            <a:endParaRPr lang="en-US" sz="3200" spc="-84" dirty="0">
              <a:solidFill>
                <a:srgbClr val="004651"/>
              </a:solidFill>
              <a:latin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292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762000" y="468514"/>
            <a:ext cx="126873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ru-RU" sz="6000" spc="-60" dirty="0" smtClean="0">
                <a:solidFill>
                  <a:srgbClr val="000000"/>
                </a:solidFill>
                <a:latin typeface="Fira Sans Medium"/>
              </a:rPr>
              <a:t>МОДЕЛИ ПРЕДСТВАЛЕНИЯ ПРОГРАММНОГО СРЕДТСВА </a:t>
            </a:r>
            <a:endParaRPr lang="en-US" sz="6000" spc="-60" dirty="0">
              <a:solidFill>
                <a:srgbClr val="000000"/>
              </a:solidFill>
              <a:latin typeface="Fira Sans Medium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03492"/>
            <a:ext cx="11582400" cy="676946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12363450" y="4795563"/>
            <a:ext cx="56388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ru-RU" sz="2800" spc="-84" dirty="0" smtClean="0">
                <a:solidFill>
                  <a:srgbClr val="004651"/>
                </a:solidFill>
                <a:latin typeface="Fira Sans Medium"/>
              </a:rPr>
              <a:t>Диаграмма последовательности для вариантов использования  функции пересылки информации в режиме реального времени </a:t>
            </a:r>
            <a:endParaRPr lang="en-US" sz="3200" spc="-84" dirty="0">
              <a:solidFill>
                <a:srgbClr val="004651"/>
              </a:solidFill>
              <a:latin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4249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762000" y="468514"/>
            <a:ext cx="12687300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 dirty="0" smtClean="0">
                <a:solidFill>
                  <a:srgbClr val="000000"/>
                </a:solidFill>
                <a:latin typeface="Fira Sans Medium"/>
              </a:rPr>
              <a:t>UML </a:t>
            </a:r>
            <a:r>
              <a:rPr lang="ru-RU" sz="6000" spc="-60" dirty="0" smtClean="0">
                <a:solidFill>
                  <a:srgbClr val="000000"/>
                </a:solidFill>
                <a:latin typeface="Fira Sans Medium"/>
              </a:rPr>
              <a:t>ДИАГРАММА КЛАССОВ </a:t>
            </a:r>
            <a:endParaRPr lang="en-US" sz="6000" spc="-60" dirty="0">
              <a:solidFill>
                <a:srgbClr val="000000"/>
              </a:solidFill>
              <a:latin typeface="Fira Sans Medium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55563"/>
            <a:ext cx="14020800" cy="73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762000" y="385654"/>
            <a:ext cx="13030200" cy="1913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ru-RU" sz="4800" spc="-60" dirty="0" smtClean="0">
                <a:solidFill>
                  <a:srgbClr val="000000"/>
                </a:solidFill>
                <a:latin typeface="Fira Sans Medium"/>
              </a:rPr>
              <a:t>ПРОЕКТИРОВАНИЕ </a:t>
            </a:r>
          </a:p>
          <a:p>
            <a:pPr>
              <a:lnSpc>
                <a:spcPts val="7800"/>
              </a:lnSpc>
              <a:spcBef>
                <a:spcPct val="0"/>
              </a:spcBef>
            </a:pPr>
            <a:r>
              <a:rPr lang="ru-RU" sz="4800" spc="-60" dirty="0" smtClean="0">
                <a:solidFill>
                  <a:srgbClr val="000000"/>
                </a:solidFill>
                <a:latin typeface="Fira Sans Medium"/>
              </a:rPr>
              <a:t>ПОЛЬЗОВАТЕЛЬСКОГО ИНТЕРФЕЙСА </a:t>
            </a:r>
            <a:endParaRPr lang="en-US" sz="4800" spc="-60" dirty="0">
              <a:solidFill>
                <a:srgbClr val="000000"/>
              </a:solidFill>
              <a:latin typeface="Fira Sans Medium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91800" y="-4305300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9982200" y="-992046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30" y="2990881"/>
            <a:ext cx="2209800" cy="44195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465" y="3024292"/>
            <a:ext cx="2207153" cy="44143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019" y="3024292"/>
            <a:ext cx="2209800" cy="44195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0" y="2990881"/>
            <a:ext cx="2209800" cy="4419600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575459" y="7438597"/>
            <a:ext cx="3668741" cy="1226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ru-RU" sz="2800" spc="-84" dirty="0" smtClean="0">
                <a:solidFill>
                  <a:srgbClr val="004651"/>
                </a:solidFill>
                <a:latin typeface="Fira Sans Medium"/>
              </a:rPr>
              <a:t>План расположения элементов для логина</a:t>
            </a:r>
            <a:endParaRPr lang="en-US" sz="3200" spc="-84" dirty="0">
              <a:solidFill>
                <a:srgbClr val="004651"/>
              </a:solidFill>
              <a:latin typeface="Fira Sans Medium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4766459" y="7438597"/>
            <a:ext cx="3668741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ru-RU" sz="2800" spc="-84" dirty="0" smtClean="0">
                <a:solidFill>
                  <a:srgbClr val="004651"/>
                </a:solidFill>
                <a:latin typeface="Fira Sans Medium"/>
              </a:rPr>
              <a:t>План расположения элементов для регистрации</a:t>
            </a:r>
            <a:endParaRPr lang="en-US" sz="3200" spc="-84" dirty="0">
              <a:solidFill>
                <a:srgbClr val="004651"/>
              </a:solidFill>
              <a:latin typeface="Fira Sans Medium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9238227" y="7410480"/>
            <a:ext cx="3668741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ru-RU" sz="2800" spc="-84" dirty="0" smtClean="0">
                <a:solidFill>
                  <a:srgbClr val="004651"/>
                </a:solidFill>
                <a:latin typeface="Fira Sans Medium"/>
              </a:rPr>
              <a:t>План расположения элементов для списка чатов</a:t>
            </a:r>
            <a:endParaRPr lang="en-US" sz="3200" spc="-84" dirty="0">
              <a:solidFill>
                <a:srgbClr val="004651"/>
              </a:solidFill>
              <a:latin typeface="Fira Sans Medium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13591886" y="7438597"/>
            <a:ext cx="3668741" cy="1872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ru-RU" sz="2800" spc="-84" dirty="0" smtClean="0">
                <a:solidFill>
                  <a:srgbClr val="004651"/>
                </a:solidFill>
                <a:latin typeface="Fira Sans Medium"/>
              </a:rPr>
              <a:t>План расположения элементов для приватного чата</a:t>
            </a:r>
            <a:endParaRPr lang="en-US" sz="3200" spc="-84" dirty="0">
              <a:solidFill>
                <a:srgbClr val="004651"/>
              </a:solidFill>
              <a:latin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305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5950" y="-517425"/>
            <a:ext cx="6210236" cy="537809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09993" y="306851"/>
            <a:ext cx="3151914" cy="272957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09600" y="863571"/>
            <a:ext cx="1140039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ru-RU" sz="6600" spc="-84" dirty="0" smtClean="0">
                <a:solidFill>
                  <a:srgbClr val="F4F4F4"/>
                </a:solidFill>
                <a:latin typeface="Fira Sans Medium"/>
              </a:rPr>
              <a:t>ИНСТРУМЕНТЫ РАЗРАБОТКИ</a:t>
            </a:r>
            <a:endParaRPr lang="en-US" sz="6600" spc="-84" dirty="0">
              <a:solidFill>
                <a:srgbClr val="F4F4F4"/>
              </a:solidFill>
              <a:latin typeface="Fira Sans Medium"/>
            </a:endParaRPr>
          </a:p>
        </p:txBody>
      </p:sp>
      <p:pic>
        <p:nvPicPr>
          <p:cNvPr id="2050" name="Picture 2" descr="C# | Викии Вики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34" y="2524852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T – что это такое и как работает | Skillfactory m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889" y="2728341"/>
            <a:ext cx="2336222" cy="233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ignalR deep dive: Key concepts, use cases, and limit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913" y="2712012"/>
            <a:ext cx="2571051" cy="257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T MAUI: Increasing Business Opportuniti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070788"/>
            <a:ext cx="4745375" cy="266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rting to Entity Framework Core - CodeOpin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045224"/>
            <a:ext cx="2671250" cy="26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Microsoft SQL Server Logo PNG vector in SVG, PDF, AI, CDR forma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64" y="6045224"/>
            <a:ext cx="3517836" cy="264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4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30303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30303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290</Words>
  <Application>Microsoft Office PowerPoint</Application>
  <PresentationFormat>Произвольный</PresentationFormat>
  <Paragraphs>63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Fira Sans Light</vt:lpstr>
      <vt:lpstr>Calibri</vt:lpstr>
      <vt:lpstr>Fira Sans Bold</vt:lpstr>
      <vt:lpstr>Fira Sans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Light Green White Corporate Geometric Company Internal Deck Business Presentation</dc:title>
  <dc:creator>Dzmitry Elenevich</dc:creator>
  <cp:lastModifiedBy>Дима Еленевич</cp:lastModifiedBy>
  <cp:revision>42</cp:revision>
  <dcterms:created xsi:type="dcterms:W3CDTF">2006-08-16T00:00:00Z</dcterms:created>
  <dcterms:modified xsi:type="dcterms:W3CDTF">2024-01-03T05:41:03Z</dcterms:modified>
  <dc:identifier>DAF4vMLYHY8</dc:identifier>
</cp:coreProperties>
</file>